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  <p:sldMasterId id="2147483750" r:id="rId5"/>
  </p:sldMasterIdLst>
  <p:notesMasterIdLst>
    <p:notesMasterId r:id="rId22"/>
  </p:notesMasterIdLst>
  <p:handoutMasterIdLst>
    <p:handoutMasterId r:id="rId23"/>
  </p:handoutMasterIdLst>
  <p:sldIdLst>
    <p:sldId id="257" r:id="rId6"/>
    <p:sldId id="264" r:id="rId7"/>
    <p:sldId id="275" r:id="rId8"/>
    <p:sldId id="258" r:id="rId9"/>
    <p:sldId id="274" r:id="rId10"/>
    <p:sldId id="276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3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00D8D-C44F-4B61-A6A4-F47C80084B1E}" v="7" dt="2023-06-20T13:43:23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rezia Tuccillo" userId="43eb635c-af06-48f9-904e-544909a2cd8c" providerId="ADAL" clId="{5D100D8D-C44F-4B61-A6A4-F47C80084B1E}"/>
    <pc:docChg chg="undo custSel addSld delSld modSld">
      <pc:chgData name="Lucrezia Tuccillo" userId="43eb635c-af06-48f9-904e-544909a2cd8c" providerId="ADAL" clId="{5D100D8D-C44F-4B61-A6A4-F47C80084B1E}" dt="2023-06-20T13:43:41.674" v="32" actId="207"/>
      <pc:docMkLst>
        <pc:docMk/>
      </pc:docMkLst>
      <pc:sldChg chg="addSp delSp modSp mod">
        <pc:chgData name="Lucrezia Tuccillo" userId="43eb635c-af06-48f9-904e-544909a2cd8c" providerId="ADAL" clId="{5D100D8D-C44F-4B61-A6A4-F47C80084B1E}" dt="2023-06-20T13:43:41.674" v="32" actId="207"/>
        <pc:sldMkLst>
          <pc:docMk/>
          <pc:sldMk cId="4043737824" sldId="257"/>
        </pc:sldMkLst>
        <pc:spChg chg="del mod">
          <ac:chgData name="Lucrezia Tuccillo" userId="43eb635c-af06-48f9-904e-544909a2cd8c" providerId="ADAL" clId="{5D100D8D-C44F-4B61-A6A4-F47C80084B1E}" dt="2023-06-20T13:43:22.146" v="29" actId="478"/>
          <ac:spMkLst>
            <pc:docMk/>
            <pc:sldMk cId="4043737824" sldId="257"/>
            <ac:spMk id="4" creationId="{26168527-7E8A-490D-B7F1-8DA1A267FBD9}"/>
          </ac:spMkLst>
        </pc:spChg>
        <pc:spChg chg="add del mod">
          <ac:chgData name="Lucrezia Tuccillo" userId="43eb635c-af06-48f9-904e-544909a2cd8c" providerId="ADAL" clId="{5D100D8D-C44F-4B61-A6A4-F47C80084B1E}" dt="2023-06-20T13:42:42.788" v="24" actId="767"/>
          <ac:spMkLst>
            <pc:docMk/>
            <pc:sldMk cId="4043737824" sldId="257"/>
            <ac:spMk id="5" creationId="{425F5A5D-56F7-4653-AFF3-E10FBDB5D79C}"/>
          </ac:spMkLst>
        </pc:spChg>
        <pc:spChg chg="add del mod">
          <ac:chgData name="Lucrezia Tuccillo" userId="43eb635c-af06-48f9-904e-544909a2cd8c" providerId="ADAL" clId="{5D100D8D-C44F-4B61-A6A4-F47C80084B1E}" dt="2023-06-20T13:43:12.672" v="27"/>
          <ac:spMkLst>
            <pc:docMk/>
            <pc:sldMk cId="4043737824" sldId="257"/>
            <ac:spMk id="7" creationId="{E74FDABB-35F4-407C-B98C-B13B699477A9}"/>
          </ac:spMkLst>
        </pc:spChg>
        <pc:spChg chg="add mod ord">
          <ac:chgData name="Lucrezia Tuccillo" userId="43eb635c-af06-48f9-904e-544909a2cd8c" providerId="ADAL" clId="{5D100D8D-C44F-4B61-A6A4-F47C80084B1E}" dt="2023-06-20T13:43:41.674" v="32" actId="207"/>
          <ac:spMkLst>
            <pc:docMk/>
            <pc:sldMk cId="4043737824" sldId="257"/>
            <ac:spMk id="12" creationId="{8E87DFC3-17E4-40E6-A287-60D72965A904}"/>
          </ac:spMkLst>
        </pc:spChg>
      </pc:sldChg>
      <pc:sldChg chg="delSp modSp del mod">
        <pc:chgData name="Lucrezia Tuccillo" userId="43eb635c-af06-48f9-904e-544909a2cd8c" providerId="ADAL" clId="{5D100D8D-C44F-4B61-A6A4-F47C80084B1E}" dt="2023-06-20T13:34:28.879" v="15" actId="47"/>
        <pc:sldMkLst>
          <pc:docMk/>
          <pc:sldMk cId="157559067" sldId="278"/>
        </pc:sldMkLst>
        <pc:picChg chg="del mod">
          <ac:chgData name="Lucrezia Tuccillo" userId="43eb635c-af06-48f9-904e-544909a2cd8c" providerId="ADAL" clId="{5D100D8D-C44F-4B61-A6A4-F47C80084B1E}" dt="2023-06-20T13:33:51.084" v="11"/>
          <ac:picMkLst>
            <pc:docMk/>
            <pc:sldMk cId="157559067" sldId="278"/>
            <ac:picMk id="2" creationId="{99C43F08-FEEA-4155-90B2-A158A072ECF6}"/>
          </ac:picMkLst>
        </pc:picChg>
        <pc:picChg chg="mod modCrop">
          <ac:chgData name="Lucrezia Tuccillo" userId="43eb635c-af06-48f9-904e-544909a2cd8c" providerId="ADAL" clId="{5D100D8D-C44F-4B61-A6A4-F47C80084B1E}" dt="2023-06-20T13:32:32.889" v="4" actId="732"/>
          <ac:picMkLst>
            <pc:docMk/>
            <pc:sldMk cId="157559067" sldId="278"/>
            <ac:picMk id="7" creationId="{B221EBEB-60B8-4592-AD3C-9ADF49B96472}"/>
          </ac:picMkLst>
        </pc:picChg>
      </pc:sldChg>
      <pc:sldChg chg="new del">
        <pc:chgData name="Lucrezia Tuccillo" userId="43eb635c-af06-48f9-904e-544909a2cd8c" providerId="ADAL" clId="{5D100D8D-C44F-4B61-A6A4-F47C80084B1E}" dt="2023-06-20T13:34:08.161" v="14" actId="47"/>
        <pc:sldMkLst>
          <pc:docMk/>
          <pc:sldMk cId="7618109" sldId="279"/>
        </pc:sldMkLst>
      </pc:sldChg>
      <pc:sldChg chg="add del">
        <pc:chgData name="Lucrezia Tuccillo" userId="43eb635c-af06-48f9-904e-544909a2cd8c" providerId="ADAL" clId="{5D100D8D-C44F-4B61-A6A4-F47C80084B1E}" dt="2023-06-20T13:38:33.351" v="16" actId="2696"/>
        <pc:sldMkLst>
          <pc:docMk/>
          <pc:sldMk cId="4212317005" sldId="28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9492B-B1F0-4131-97B6-B00AF207E3AF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6F0C08-54C0-43EC-B9DB-68B0636123D1}" type="datetime1">
              <a:rPr lang="it-IT" smtClean="0"/>
              <a:t>20/06/2023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3A8EB-3FEC-4090-9ED1-84664649A241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3FB459-7A4F-44F0-A8EA-C47501ABCBDD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ECE-16AE-4618-9165-6262CA09FC01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4" y="6329547"/>
            <a:ext cx="12204000" cy="66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32509" y="2013476"/>
            <a:ext cx="5268025" cy="2724780"/>
          </a:xfrm>
          <a:prstGeom prst="rect">
            <a:avLst/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it-IT" sz="2000">
              <a:solidFill>
                <a:prstClr val="white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6100" y="2209800"/>
            <a:ext cx="4813300" cy="231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A291A67-4E5F-4946-B185-1B3C36D0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49E6ADD-9180-4041-ACD6-F03ACA9FA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82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4" y="6329547"/>
            <a:ext cx="12204000" cy="66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A291A67-4E5F-4946-B185-1B3C36D0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49E6ADD-9180-4041-ACD6-F03ACA9FA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9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756" y="6701444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3000" rtlCol="0" anchor="ctr"/>
          <a:lstStyle/>
          <a:p>
            <a:pPr algn="r"/>
            <a:endParaRPr lang="it-IT" sz="105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B75E2C7-AE49-574F-B946-633BF1A1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F71CC2B-3ABC-094F-840F-B57F6AD17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49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latin typeface="Titillium Web" panose="000005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358536" y="1333500"/>
            <a:ext cx="5554662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anchor="ctr"/>
          <a:lstStyle>
            <a:lvl1pPr>
              <a:defRPr lang="en-US" sz="1800" smtClean="0">
                <a:latin typeface="Segoe UI Light" panose="020B0502040204020203" pitchFamily="34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it-IT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86470" y="1333500"/>
            <a:ext cx="5554800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anchor="ctr"/>
          <a:lstStyle>
            <a:lvl1pPr>
              <a:defRPr lang="en-US" sz="1800" smtClean="0">
                <a:latin typeface="Segoe UI Light" panose="020B0502040204020203" pitchFamily="34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it-IT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FD07810-4309-C846-9208-308E7230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894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7D185D-FD69-6447-904C-F9FDDF91E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894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7230033-D5B9-8B4A-B113-F5A64D2F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894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ED8A581D-CF11-4F02-9F8D-EB91359CC31E}" type="slidenum">
              <a:rPr lang="it-IT" smtClean="0"/>
              <a:pPr algn="r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3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F818-09F8-4EC9-BEB9-AF739786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49C76-63EE-445F-AF76-3562FAE0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3F248-45B5-4625-8245-ED09416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60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0E7B7-9B89-5447-BA9B-106CB03A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D62ED4-17CD-BF4D-AAEA-FD32692C1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BC2076C-F48A-854D-8EA0-AE5299D00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2BAC3B-3C50-A141-8156-BAB41A4F3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ED8A581D-CF11-4F02-9F8D-EB91359CC31E}" type="slidenum">
              <a:rPr lang="it-IT" smtClean="0"/>
              <a:pPr algn="r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5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A479E-7349-FF44-85A3-4C53516B27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" y="55011"/>
            <a:ext cx="4761975" cy="477837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bg2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8D9A35B-A366-C140-A278-8C6C99C3F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3728" y="125766"/>
            <a:ext cx="542753" cy="36512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B0F11B8-3ED6-284D-8D71-8D7E92F8B4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0603" y="102635"/>
            <a:ext cx="1188997" cy="365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91E6FA0-31D8-7F40-B903-6C06BC035F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66947" y="37548"/>
            <a:ext cx="475576" cy="495300"/>
          </a:xfrm>
          <a:prstGeom prst="rect">
            <a:avLst/>
          </a:prstGeom>
          <a:effectLst>
            <a:outerShdw blurRad="25400" algn="tl" rotWithShape="0">
              <a:prstClr val="black">
                <a:alpha val="33000"/>
              </a:prst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94AED01-1CA4-6D46-9251-BC0576BBFF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7756" y="-91661"/>
            <a:ext cx="602381" cy="602381"/>
          </a:xfrm>
          <a:prstGeom prst="rect">
            <a:avLst/>
          </a:prstGeom>
          <a:effectLst>
            <a:outerShdw algn="tl" rotWithShape="0">
              <a:schemeClr val="bg2"/>
            </a:outerShdw>
          </a:effectLst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2FCA1BB6-DD09-B24F-9FAD-29C8FB7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6045"/>
            <a:ext cx="2743200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6D629F2-E115-D84A-925C-9E8CF268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044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chemeClr val="accent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73F7034-CDD1-F444-969B-0B5F607E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713" y="6406045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42352A-AB79-914E-AE75-433CBF25FD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5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6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77" y="6435871"/>
            <a:ext cx="3739515" cy="128240"/>
          </a:xfrm>
        </p:spPr>
        <p:txBody>
          <a:bodyPr lIns="0" tIns="0" rIns="0" bIns="0"/>
          <a:lstStyle>
            <a:lvl1pPr marL="9525">
              <a:lnSpc>
                <a:spcPts val="986"/>
              </a:lnSpc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it-IT" spc="38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5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5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2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CBAAF-D41D-4285-ABDA-519B0F0B8958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1508" y="1572007"/>
            <a:ext cx="9288989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77" y="6435871"/>
            <a:ext cx="3739515" cy="128240"/>
          </a:xfrm>
        </p:spPr>
        <p:txBody>
          <a:bodyPr lIns="0" tIns="0" rIns="0" bIns="0"/>
          <a:lstStyle>
            <a:lvl1pPr marL="9525">
              <a:lnSpc>
                <a:spcPts val="986"/>
              </a:lnSpc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it-IT" spc="38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5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5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4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FB5-697A-49ED-A913-57B4BCA4083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0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559B-1CD1-4079-8FD3-761D4E809A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2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14720" y="593640"/>
            <a:ext cx="11355360" cy="759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14720" y="1536840"/>
            <a:ext cx="11355360" cy="4551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79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7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96066-FDAB-41E0-8143-697E43C347F8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41EAA-2D2E-4F17-865C-DD12A6E7AAA2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11A734-D5E8-460D-B001-B1564083FBD0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" dirty="0"/>
              <a:t>Fare clic per modificare lo stile del titolo</a:t>
            </a:r>
            <a:endParaRPr lang="en-US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6620B-0BBD-4E91-9CE8-C7C545FBB33A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A836C-DC39-429C-8815-7EBA38279D3D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" dirty="0"/>
              <a:t>Fare clic per modificare gli stili del 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C6478CB-4E6F-42FE-BDD3-76B155886E97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CEFD078-4045-47F1-8DB3-53842D9473D4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" dirty="0"/>
              <a:t>Fare clic per modificare lo stile del titolo dello schema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"/>
              <a:t>Fare clic per modificare gli stili del testo dello schema</a:t>
            </a:r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DA1F7C3-C209-469E-80E7-5F15A8CEBF4C}" type="datetime1">
              <a:rPr lang="it-IT" smtClean="0"/>
              <a:t>20/06/2023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2943"/>
            <a:ext cx="12203999" cy="58151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999" y="35062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203998" cy="1108364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4"/>
          <a:stretch/>
        </p:blipFill>
        <p:spPr>
          <a:xfrm>
            <a:off x="9582320" y="100488"/>
            <a:ext cx="605572" cy="67669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217840" y="153869"/>
            <a:ext cx="16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MINISTERO DELL’INTERNO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" y="842610"/>
            <a:ext cx="12204000" cy="83127"/>
            <a:chOff x="0" y="1104405"/>
            <a:chExt cx="12148455" cy="83127"/>
          </a:xfrm>
        </p:grpSpPr>
        <p:sp>
          <p:nvSpPr>
            <p:cNvPr id="17" name="Rectangle 16"/>
            <p:cNvSpPr/>
            <p:nvPr/>
          </p:nvSpPr>
          <p:spPr>
            <a:xfrm>
              <a:off x="0" y="1104405"/>
              <a:ext cx="4013860" cy="83127"/>
            </a:xfrm>
            <a:prstGeom prst="rect">
              <a:avLst/>
            </a:prstGeom>
            <a:solidFill>
              <a:srgbClr val="127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3860" y="1104405"/>
              <a:ext cx="4121157" cy="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34595" y="1104405"/>
              <a:ext cx="4013860" cy="83127"/>
            </a:xfrm>
            <a:prstGeom prst="rect">
              <a:avLst/>
            </a:prstGeom>
            <a:solidFill>
              <a:srgbClr val="D2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7B7445-80BA-49F5-B124-FFD5509A07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499"/>
          <a:stretch/>
        </p:blipFill>
        <p:spPr bwMode="auto">
          <a:xfrm>
            <a:off x="5055897" y="81175"/>
            <a:ext cx="28575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70E68D26-35F7-4C2C-9F90-D50EE4E7AD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6027"/>
          <a:stretch/>
        </p:blipFill>
        <p:spPr bwMode="auto">
          <a:xfrm>
            <a:off x="204188" y="205733"/>
            <a:ext cx="2880000" cy="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s.it/" TargetMode="External"/><Relationship Id="rId2" Type="http://schemas.openxmlformats.org/officeDocument/2006/relationships/hyperlink" Target="mailto:r.bracalenti@iprs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tango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718999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it-IT" sz="3600" cap="small" dirty="0"/>
              <a:t>La presa in carico dei minorenni stranieri che hanno subito violenza e sono stati esposti a traumi</a:t>
            </a:r>
            <a:endParaRPr lang="it" sz="3600" cap="small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770397"/>
            <a:ext cx="6545689" cy="1021498"/>
          </a:xfrm>
        </p:spPr>
        <p:txBody>
          <a:bodyPr rtlCol="0">
            <a:normAutofit/>
          </a:bodyPr>
          <a:lstStyle/>
          <a:p>
            <a:pPr rtl="0"/>
            <a:r>
              <a:rPr lang="it" cap="small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il punto sugli elementi imprescindibili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100281FF-A8EA-ECF9-3CCA-68CC28D66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3" y="1386404"/>
            <a:ext cx="1691305" cy="8021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FF5DAE-B5F1-FB23-8039-467C04242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2" r="27121"/>
          <a:stretch/>
        </p:blipFill>
        <p:spPr>
          <a:xfrm>
            <a:off x="0" y="-1"/>
            <a:ext cx="500207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F7D74-8F26-45A5-A46F-E3559BBF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4"/>
            <a:ext cx="12192000" cy="1050709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87DFC3-17E4-40E6-A287-60D7296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>
                <a:solidFill>
                  <a:schemeClr val="tx1"/>
                </a:solidFill>
              </a:rPr>
              <a:pPr rtl="0"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Aree di miglioramento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000" dirty="0"/>
              <a:t>maggiore comprensione della </a:t>
            </a:r>
            <a:r>
              <a:rPr lang="it-IT" sz="2000" b="1" dirty="0"/>
              <a:t>specificità e qualità degli strumenti </a:t>
            </a:r>
            <a:r>
              <a:rPr lang="it-IT" sz="2000" dirty="0"/>
              <a:t>messi in campo, e dei </a:t>
            </a:r>
            <a:r>
              <a:rPr lang="it-IT" sz="2000" b="1" dirty="0"/>
              <a:t>vertici di osservazione</a:t>
            </a:r>
            <a:r>
              <a:rPr lang="it-IT" sz="2000" dirty="0"/>
              <a:t>, delle diverse professionalità coinvolte (assistenti sociali, psicologi, educatori, insegnati, pediatri, ecc.)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/>
              <a:t>bisogni specifici</a:t>
            </a:r>
            <a:r>
              <a:rPr lang="it-IT" sz="2000" dirty="0"/>
              <a:t>, </a:t>
            </a:r>
            <a:r>
              <a:rPr lang="it-IT" sz="2000" b="1" dirty="0"/>
              <a:t>complessità dei profili </a:t>
            </a:r>
            <a:r>
              <a:rPr lang="it-IT" sz="2000" dirty="0"/>
              <a:t>dei minorenni stranieri </a:t>
            </a:r>
            <a:r>
              <a:rPr lang="it-IT" sz="2000" b="1" dirty="0"/>
              <a:t>(MSNA, ricongiunti, seconde generazioni):</a:t>
            </a:r>
          </a:p>
          <a:p>
            <a:pPr marL="932688" lvl="2" indent="-371475" algn="just">
              <a:buFont typeface="Wingdings" panose="05000000000000000000" pitchFamily="2" charset="2"/>
              <a:buChar char="§"/>
            </a:pPr>
            <a:r>
              <a:rPr lang="it-IT" sz="2000" b="1" dirty="0"/>
              <a:t>Fattori di rischio per trauma e violenza</a:t>
            </a:r>
          </a:p>
          <a:p>
            <a:pPr marL="932688" lvl="2" indent="-371475" algn="just">
              <a:buFont typeface="Wingdings" panose="05000000000000000000" pitchFamily="2" charset="2"/>
              <a:buChar char="§"/>
            </a:pPr>
            <a:r>
              <a:rPr lang="it-IT" sz="2000" b="1" dirty="0"/>
              <a:t>Più esperienze sfavorevoli Infantili </a:t>
            </a:r>
          </a:p>
          <a:p>
            <a:pPr marL="932688" lvl="2" indent="-371475" algn="just">
              <a:buFont typeface="Wingdings" panose="05000000000000000000" pitchFamily="2" charset="2"/>
              <a:buChar char="§"/>
            </a:pPr>
            <a:r>
              <a:rPr lang="it-IT" sz="2000" b="1" dirty="0"/>
              <a:t>Le sfide che accompagnano i percorsi di integrazione erodono le risorse di resilienza individuale e familiare.</a:t>
            </a:r>
            <a:endParaRPr lang="it-IT" sz="2000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La formazione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5C675-BC89-426A-BFB2-4128E278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05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159" y="758952"/>
            <a:ext cx="9815135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t-IT" sz="3600" i="1" dirty="0">
                <a:solidFill>
                  <a:srgbClr val="FFFFFF"/>
                </a:solidFill>
              </a:rPr>
              <a:t>Anche in virtù dei progetti realizzati con fondi FAMI e Europei che hanno realizzato attività di </a:t>
            </a:r>
            <a:r>
              <a:rPr lang="it-IT" sz="3600" i="1" dirty="0" err="1">
                <a:solidFill>
                  <a:srgbClr val="FFFFFF"/>
                </a:solidFill>
              </a:rPr>
              <a:t>Capacity</a:t>
            </a:r>
            <a:r>
              <a:rPr lang="it-IT" sz="3600" i="1" dirty="0">
                <a:solidFill>
                  <a:srgbClr val="FFFFFF"/>
                </a:solidFill>
              </a:rPr>
              <a:t> building nel periodo 2021-2023, ci sembra si siano consolidate prassi di lavoro efficaci e adeguate.</a:t>
            </a:r>
            <a:endParaRPr lang="it" sz="3600" i="1" dirty="0">
              <a:solidFill>
                <a:srgbClr val="FFFFFF"/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974" y="5225240"/>
            <a:ext cx="9489056" cy="114300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rgbClr val="FFFFFF"/>
                </a:solidFill>
              </a:rPr>
              <a:t>L’intervento sul fenomeno della                                        </a:t>
            </a:r>
            <a:r>
              <a:rPr lang="it" dirty="0">
                <a:solidFill>
                  <a:srgbClr val="FFFFFF"/>
                </a:solidFill>
              </a:rPr>
              <a:t> violenza all’infanzia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7C7CEA-86DA-5A9F-4CCE-22558B52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18" y="5410072"/>
            <a:ext cx="1669263" cy="820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82A0F-F476-459D-810A-049E775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7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convergenza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4751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Centralità della </a:t>
            </a:r>
            <a:r>
              <a:rPr lang="it-IT" sz="2800" b="1" dirty="0"/>
              <a:t>dimensione multiprofessionale dell’équipe di intervento</a:t>
            </a:r>
            <a:r>
              <a:rPr lang="it-IT" sz="2800" dirty="0"/>
              <a:t>, attenzione tanto alle procedure di comunicazione raccordo tra i componenti dell’equipe e tra i vertici dell’intervento, quanto all’</a:t>
            </a:r>
            <a:r>
              <a:rPr lang="it-IT" sz="2800" i="1" dirty="0"/>
              <a:t>empowerment</a:t>
            </a:r>
            <a:r>
              <a:rPr lang="it-IT" sz="2800" dirty="0"/>
              <a:t> dei beneficiari minorenni nel rapporto con i diversi servizi e professionalità.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L’équipe multiprofessionale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5DEC-F3DD-446A-83A9-F7BDE7F4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2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convergenza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7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La mediazione culturale e l’approccio interculturale si estende a </a:t>
            </a:r>
            <a:r>
              <a:rPr lang="it-IT" sz="2000" b="1" dirty="0"/>
              <a:t>tutti gli ambiti dell’ascolto e della cura</a:t>
            </a:r>
            <a:r>
              <a:rPr lang="it-IT" sz="2000" dirty="0"/>
              <a:t> e diviene uno strumento imprescindibile, nel lavoro con famiglie in difficoltà:</a:t>
            </a: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it-IT" sz="2000" dirty="0"/>
              <a:t>per una migliore conoscenza e consapevolezza della </a:t>
            </a:r>
            <a:r>
              <a:rPr lang="it-IT" sz="2000" b="1" dirty="0"/>
              <a:t>diversità culturale </a:t>
            </a:r>
            <a:r>
              <a:rPr lang="it-IT" sz="2000" dirty="0"/>
              <a:t>da parte degli operatori che li aiuta a non perdere di vista gli individui e le loro storie e a non cadere nel rischio di una rappresentazione stereotipata</a:t>
            </a: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it-IT" sz="2000" dirty="0"/>
              <a:t>nell’osservazione, interpretazione e comprensione delle vicende individuali e familiari all’interno di una cornice culturale di significati e riferimenti che orientano la </a:t>
            </a:r>
            <a:r>
              <a:rPr lang="it-IT" sz="2000" b="1" dirty="0"/>
              <a:t>genitorialità</a:t>
            </a:r>
            <a:r>
              <a:rPr lang="it-IT" sz="2000" dirty="0"/>
              <a:t>, il </a:t>
            </a:r>
            <a:r>
              <a:rPr lang="it-IT" sz="2000" b="1" dirty="0"/>
              <a:t>ruolo di figlio </a:t>
            </a:r>
            <a:r>
              <a:rPr lang="it-IT" sz="2000" dirty="0"/>
              <a:t>e </a:t>
            </a:r>
            <a:r>
              <a:rPr lang="it-IT" sz="2000" b="1" dirty="0"/>
              <a:t>genitore</a:t>
            </a:r>
            <a:r>
              <a:rPr lang="it-IT" sz="2000" dirty="0"/>
              <a:t>, i </a:t>
            </a:r>
            <a:r>
              <a:rPr lang="it-IT" sz="2000" b="1" dirty="0"/>
              <a:t>ruoli di cura </a:t>
            </a:r>
            <a:r>
              <a:rPr lang="it-IT" sz="2000" dirty="0"/>
              <a:t>di padri e madri, i </a:t>
            </a:r>
            <a:r>
              <a:rPr lang="it-IT" sz="2000" b="1" dirty="0"/>
              <a:t>ruoli di genere</a:t>
            </a:r>
            <a:r>
              <a:rPr lang="it-IT" sz="2000" dirty="0"/>
              <a:t>, gli </a:t>
            </a:r>
            <a:r>
              <a:rPr lang="it-IT" sz="2000" b="1" dirty="0"/>
              <a:t>stili educativi</a:t>
            </a:r>
            <a:r>
              <a:rPr lang="it-IT" sz="2000" dirty="0"/>
              <a:t>, </a:t>
            </a:r>
            <a:r>
              <a:rPr lang="it-IT" sz="2000" b="1" dirty="0"/>
              <a:t>la percezione di cosa definisca un comportamento violento </a:t>
            </a:r>
            <a:r>
              <a:rPr lang="it-IT" sz="2000" dirty="0"/>
              <a:t>per chi lo agisce e subisce.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Mediazione culturale e approccio interculturale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862B-D593-407A-8BA8-3A905307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3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convergenza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7087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000" dirty="0"/>
              <a:t>La necessità di una conoscenza più approfondita dei profili individuali e familiari per poter orientare gli interventi, e in particolare del:</a:t>
            </a:r>
          </a:p>
          <a:p>
            <a:pPr marL="449263" indent="-449263" algn="just">
              <a:buFont typeface="Wingdings" panose="05000000000000000000" pitchFamily="2" charset="2"/>
              <a:buChar char="§"/>
            </a:pPr>
            <a:r>
              <a:rPr lang="it-IT" sz="2000" b="1" dirty="0"/>
              <a:t>profilo del minorenne </a:t>
            </a:r>
            <a:r>
              <a:rPr lang="it-IT" sz="2000" dirty="0"/>
              <a:t>(minore straniero non accompagnato, minorenne migrante con la famiglia, generazioni “in </a:t>
            </a:r>
            <a:r>
              <a:rPr lang="it-IT" sz="2000" dirty="0" err="1"/>
              <a:t>between</a:t>
            </a:r>
            <a:r>
              <a:rPr lang="it-IT" sz="2000" dirty="0"/>
              <a:t>”, seconda generazione);</a:t>
            </a:r>
          </a:p>
          <a:p>
            <a:pPr marL="449263" indent="-449263" algn="just">
              <a:buFont typeface="Wingdings" panose="05000000000000000000" pitchFamily="2" charset="2"/>
              <a:buChar char="§"/>
            </a:pPr>
            <a:r>
              <a:rPr lang="it-IT" sz="2000" b="1" dirty="0"/>
              <a:t>la fase del percorso migratorio familiare </a:t>
            </a:r>
            <a:r>
              <a:rPr lang="it-IT" sz="2000" dirty="0"/>
              <a:t>(l’arrivo, il ricongiungimento, il processo di integrazione in Italia);</a:t>
            </a:r>
          </a:p>
          <a:p>
            <a:pPr marL="449263" indent="-449263" algn="just">
              <a:buFont typeface="Wingdings" panose="05000000000000000000" pitchFamily="2" charset="2"/>
              <a:buChar char="§"/>
            </a:pPr>
            <a:r>
              <a:rPr lang="it-IT" sz="2000" b="1" dirty="0"/>
              <a:t>le difficoltà che hanno caratterizzato/caratterizzano  il processo migratorio </a:t>
            </a:r>
            <a:r>
              <a:rPr lang="it-IT" sz="2000" dirty="0"/>
              <a:t>(lutti e violenza durante il viaggio, diverso rapporto degli individui con il contesto di accoglienza, crisi di coppia, precarietà economica, isolamento ecc.);</a:t>
            </a:r>
          </a:p>
          <a:p>
            <a:pPr marL="449263" indent="-449263" algn="just">
              <a:buFont typeface="Wingdings" panose="05000000000000000000" pitchFamily="2" charset="2"/>
              <a:buChar char="§"/>
            </a:pPr>
            <a:r>
              <a:rPr lang="it-IT" sz="2000" b="1" dirty="0" err="1"/>
              <a:t>Ie</a:t>
            </a:r>
            <a:r>
              <a:rPr lang="it-IT" sz="2000" b="1" dirty="0"/>
              <a:t> fasi della genitorialità e del rapporto genitori-figli </a:t>
            </a:r>
            <a:r>
              <a:rPr lang="it-IT" sz="2000" dirty="0"/>
              <a:t>con particolare attenzione ai momenti salienti (maternità, ingresso dei figli nella scuola primaria, adolescenza).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La sensibilità          </a:t>
            </a:r>
            <a:r>
              <a:rPr lang="it-IT" sz="2800" i="1" dirty="0" err="1"/>
              <a:t>etno</a:t>
            </a:r>
            <a:r>
              <a:rPr lang="it-IT" sz="2800" i="1" dirty="0"/>
              <a:t>-clinica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39378-6FA8-49C1-B13A-1938754B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1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convergenza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70877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 screening e l’intervento precoce rappresentano strumenti preziosi per </a:t>
            </a:r>
            <a:r>
              <a:rPr lang="it-IT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individuare tempestivamente condizioni psicopatologiche</a:t>
            </a:r>
            <a:r>
              <a:rPr lang="it-IT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it-IT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ridurre</a:t>
            </a:r>
            <a:r>
              <a:rPr lang="it-IT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grazie ad interventi tempestivi, </a:t>
            </a:r>
            <a:r>
              <a:rPr lang="it-IT" b="1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l’impatto sulla salute mentale di condizioni di viaggio traumatiche</a:t>
            </a:r>
            <a:r>
              <a:rPr lang="it-IT" kern="1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Rispondono a questa esigenza procedure e strumenti, in parte già sviluppati (ad es. strumento </a:t>
            </a:r>
            <a:r>
              <a:rPr lang="it-IT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Refugee</a:t>
            </a: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  <a:r>
              <a:rPr lang="it-IT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Screener</a:t>
            </a: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 15 - RHS-15), finalizzati allo </a:t>
            </a:r>
            <a:r>
              <a:rPr lang="it-IT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screening precoce della salute mentale di MSNA all’interno del processo di prima e seconda accoglienza</a:t>
            </a: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 che permettono di rilevare e segnalare situazioni di rischio dal punto di vista della salute mentale e </a:t>
            </a:r>
            <a:r>
              <a:rPr lang="it-IT" kern="100" dirty="0">
                <a:ea typeface="Times New Roman" panose="02020603050405020304" pitchFamily="18" charset="0"/>
                <a:cs typeface="Calibri" panose="020F0502020204030204" pitchFamily="34" charset="0"/>
              </a:rPr>
              <a:t>orientare il lavoro con il minorenne sulla base d</a:t>
            </a:r>
            <a:r>
              <a:rPr lang="it-IT" kern="100" dirty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it-IT" kern="100" dirty="0">
                <a:ea typeface="Times New Roman" panose="02020603050405020304" pitchFamily="18" charset="0"/>
                <a:cs typeface="Calibri" panose="020F0502020204030204" pitchFamily="34" charset="0"/>
              </a:rPr>
              <a:t>livello di rischio (basso, medio, alto) rilevato dallo screening. </a:t>
            </a:r>
            <a:endParaRPr lang="it-IT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La necessità di strumenti clinici ad hoc di valutazione di condizioni di rischio per la salute mentale dei MSNA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3530-6176-443B-9236-04ABF2F6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9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tango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it" sz="8000" dirty="0"/>
              <a:t>Grazie!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2" y="4638234"/>
            <a:ext cx="6692339" cy="2029985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it" sz="9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Raffaele bracalenti, </a:t>
            </a:r>
          </a:p>
          <a:p>
            <a:pPr rtl="0"/>
            <a:r>
              <a:rPr lang="it-IT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it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residente dell’istituto psicoanalitico                          per le ricerche sociali</a:t>
            </a:r>
          </a:p>
          <a:p>
            <a:pPr rtl="0"/>
            <a:r>
              <a:rPr lang="it" sz="5600" cap="none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r.bracalenti@iprs.it</a:t>
            </a:r>
            <a:endParaRPr lang="it" sz="5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r>
              <a:rPr lang="it-IT" sz="5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it" sz="5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0632652401</a:t>
            </a:r>
          </a:p>
          <a:p>
            <a:pPr rtl="0"/>
            <a:r>
              <a:rPr lang="it-IT" sz="5600" cap="none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https://www.iprs.it/</a:t>
            </a:r>
            <a:endParaRPr lang="it-IT" sz="5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endParaRPr lang="i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100281FF-A8EA-ECF9-3CCA-68CC28D66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54" y="1679984"/>
            <a:ext cx="1691305" cy="8021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C68C35-5D77-D6A4-26AA-82D9D1BD9E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677" r="34727"/>
          <a:stretch/>
        </p:blipFill>
        <p:spPr>
          <a:xfrm>
            <a:off x="648929" y="41005"/>
            <a:ext cx="3359258" cy="68115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258FB-BE72-4936-A259-22052D6B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AC0FB-7832-4D56-BD23-F259FF75C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05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142" y="812798"/>
            <a:ext cx="6444392" cy="5294757"/>
          </a:xfrm>
        </p:spPr>
        <p:txBody>
          <a:bodyPr>
            <a:normAutofit/>
          </a:bodyPr>
          <a:lstStyle/>
          <a:p>
            <a:r>
              <a:rPr lang="it-IT" sz="2800" dirty="0"/>
              <a:t>COSA SI INTENDE PER PRESA IN CARICO?</a:t>
            </a:r>
          </a:p>
          <a:p>
            <a:endParaRPr lang="it-IT" sz="2800" dirty="0"/>
          </a:p>
          <a:p>
            <a:pPr marL="749808" lvl="1" indent="-371475">
              <a:buFont typeface="Courier New" panose="02070309020205020404" pitchFamily="49" charset="0"/>
              <a:buChar char="o"/>
            </a:pPr>
            <a:r>
              <a:rPr lang="it-IT" sz="2800" dirty="0"/>
              <a:t>Clinica </a:t>
            </a:r>
          </a:p>
          <a:p>
            <a:pPr marL="749808" lvl="1" indent="-371475">
              <a:buFont typeface="Courier New" panose="02070309020205020404" pitchFamily="49" charset="0"/>
              <a:buChar char="o"/>
            </a:pPr>
            <a:r>
              <a:rPr lang="it-IT" sz="2800" dirty="0"/>
              <a:t>Sociale </a:t>
            </a:r>
          </a:p>
          <a:p>
            <a:pPr marL="749808" lvl="1" indent="-371475">
              <a:buFont typeface="Courier New" panose="02070309020205020404" pitchFamily="49" charset="0"/>
              <a:buChar char="o"/>
            </a:pPr>
            <a:r>
              <a:rPr lang="it-IT" sz="2800" dirty="0"/>
              <a:t>Educativa</a:t>
            </a:r>
          </a:p>
          <a:p>
            <a:pPr marL="749808" lvl="1" indent="-371475">
              <a:buFont typeface="Courier New" panose="02070309020205020404" pitchFamily="49" charset="0"/>
              <a:buChar char="o"/>
            </a:pPr>
            <a:r>
              <a:rPr lang="it-IT" sz="2800" dirty="0"/>
              <a:t>Giuridica per gli aspetti relativi alla tutela dei diritti e del superiore interesse del minorenne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1387E07-DDD1-D652-D42A-44BB6E82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it-IT" sz="2800" i="1" dirty="0"/>
              <a:t>Multidimensionalità della presa in carico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4BCF0-A4C8-4833-8DB4-8E25D9E2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6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153" y="737747"/>
            <a:ext cx="6375381" cy="59736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it-IT" sz="2800" b="1" dirty="0"/>
              <a:t>ATTORI COINVOLTI NELLA PRESA IN CARICO</a:t>
            </a:r>
          </a:p>
          <a:p>
            <a:pPr>
              <a:spcBef>
                <a:spcPts val="1800"/>
              </a:spcBef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condizione di vittima di minore età pone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il minorenne 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 centro dell’azione congiunta di una serie di </a:t>
            </a: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attori istituzionali 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di </a:t>
            </a:r>
            <a:r>
              <a:rPr lang="it-I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Terzo settore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rocure e tribunali ordinari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rocure e tribunali per i minorenni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ervizi sociali territoriali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ervizi di neuropsichiatria infantile e altri servizi di salute mentale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Scuola e altre a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genzie educative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Centri specializzati per la valutazione delle competenze genitoriali e dello stato psicologico del minorenne e la presa in carico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Attori del Terzo settore tra cui 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comunità socio educative, i Centri Famiglia, i Servizi per il diritto di visita e relazione</a:t>
            </a:r>
            <a:r>
              <a:rPr lang="it-IT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servizi per il contrasto alla violenza di genere, ecc.</a:t>
            </a:r>
            <a:endParaRPr lang="it-IT" sz="2400" dirty="0"/>
          </a:p>
          <a:p>
            <a:pPr marL="0" indent="0">
              <a:buNone/>
            </a:pPr>
            <a:endParaRPr lang="it-IT" sz="2800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01387E07-DDD1-D652-D42A-44BB6E826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it-IT" sz="2800" i="1" dirty="0"/>
              <a:t>Un sistema </a:t>
            </a:r>
            <a:r>
              <a:rPr lang="it-IT" sz="2800" i="1" dirty="0" err="1"/>
              <a:t>multiattoriale</a:t>
            </a:r>
            <a:endParaRPr lang="it-IT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CF61E-D704-407C-A791-595D6F0E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1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91465" cy="3892168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it-IT" sz="4800" i="1" dirty="0">
                <a:solidFill>
                  <a:srgbClr val="FFFFFF"/>
                </a:solidFill>
              </a:rPr>
              <a:t>Il tema della presa in carico dei minorenni stranieri vittime di violenza, abuso e maltrattamento presenta nel nostro Paese difficoltà non dissimili da quelle che si pongono per i minorenni italiani.</a:t>
            </a:r>
            <a:endParaRPr lang="it" sz="4800" i="1" dirty="0">
              <a:solidFill>
                <a:srgbClr val="FFFFFF"/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974" y="5225240"/>
            <a:ext cx="9489056" cy="114300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rgbClr val="FFFFFF"/>
                </a:solidFill>
              </a:rPr>
              <a:t>L’intervento sul fenomeno della                                        </a:t>
            </a:r>
            <a:r>
              <a:rPr lang="it" dirty="0">
                <a:solidFill>
                  <a:srgbClr val="FFFFFF"/>
                </a:solidFill>
              </a:rPr>
              <a:t> violenza all’infanzia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7C7CEA-86DA-5A9F-4CCE-22558B52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18" y="5410072"/>
            <a:ext cx="1669263" cy="820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5F9BA-3953-48F2-8F03-9A12700C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Elementi di complessità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478" y="786383"/>
            <a:ext cx="5928344" cy="5959474"/>
          </a:xfrm>
        </p:spPr>
        <p:txBody>
          <a:bodyPr>
            <a:noAutofit/>
          </a:bodyPr>
          <a:lstStyle/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Programmazione e organizzazione territoriale dei servizi soprattutto sanitari e di competenza regionale, con esiti disomogenei relativamente all’accesso ai LEA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Complessiva scarsezza di risorse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Necessità di intervenire in modo coordinato su più fronti con famiglie multiproblematiche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Problemi linguistici e di decodifica degli aspetti culturali nella relazione con minorenni e famiglie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Difficoltà nei rapporti con le scuole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Il passaggio obbligato verso l’autonomia dei </a:t>
            </a:r>
            <a:r>
              <a:rPr lang="it-IT" sz="2000" i="1" dirty="0"/>
              <a:t>care </a:t>
            </a:r>
            <a:r>
              <a:rPr lang="it-IT" sz="2000" i="1" dirty="0" err="1"/>
              <a:t>leavers</a:t>
            </a:r>
            <a:r>
              <a:rPr lang="it-IT" sz="2000" dirty="0"/>
              <a:t> privi di un contesto familiare di sostegno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r>
              <a:rPr lang="it-IT" sz="2000" dirty="0"/>
              <a:t>La transizione dai servizi di neuropsichiatria per l’infanzia e alla neuropsichiatria per gli adulti per una continuità trattamentale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621C3009-AA9B-6A32-1E3E-A1A1394B9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it-IT" sz="2800" i="1" dirty="0"/>
              <a:t>Organizzazione dei servizi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A55D-5BA2-4385-8E89-7E118B84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7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Elementi di complessità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996" y="796389"/>
            <a:ext cx="5772608" cy="5518990"/>
          </a:xfrm>
        </p:spPr>
        <p:txBody>
          <a:bodyPr>
            <a:noAutofit/>
          </a:bodyPr>
          <a:lstStyle/>
          <a:p>
            <a:pPr marL="749808" lvl="1" indent="-3714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b="1" dirty="0"/>
              <a:t>gerarchie tra professionalità</a:t>
            </a:r>
          </a:p>
          <a:p>
            <a:pPr marL="749808" lvl="1" indent="-3714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b="1" dirty="0"/>
              <a:t>segreto professionale</a:t>
            </a:r>
          </a:p>
          <a:p>
            <a:pPr marL="749808" lvl="1" indent="-37147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000" b="1" dirty="0"/>
              <a:t>scarsa cognizione </a:t>
            </a:r>
            <a:r>
              <a:rPr lang="it-IT" sz="2000" dirty="0"/>
              <a:t>della necessità di operare secondo i principi e gli standard del </a:t>
            </a:r>
            <a:r>
              <a:rPr lang="it-IT" sz="2000" b="1" i="1" dirty="0"/>
              <a:t>Trauma </a:t>
            </a:r>
            <a:r>
              <a:rPr lang="it-IT" sz="2000" b="1" i="1" dirty="0" err="1"/>
              <a:t>Informed</a:t>
            </a:r>
            <a:r>
              <a:rPr lang="it-IT" sz="2000" b="1" i="1" dirty="0"/>
              <a:t> Care</a:t>
            </a:r>
            <a:r>
              <a:rPr lang="it-IT" sz="2000" dirty="0"/>
              <a:t>, </a:t>
            </a:r>
            <a:r>
              <a:rPr lang="it-IT" sz="2000" b="1" dirty="0"/>
              <a:t>con le persone esposte a traumi durante l’infanzia ossia </a:t>
            </a:r>
            <a:r>
              <a:rPr lang="it-IT" sz="2000" dirty="0"/>
              <a:t>nella consapevolezza: </a:t>
            </a:r>
          </a:p>
          <a:p>
            <a:pPr marL="1115568" lvl="3" indent="-371475">
              <a:buFont typeface="Wingdings" panose="05000000000000000000" pitchFamily="2" charset="2"/>
              <a:buChar char="§"/>
            </a:pPr>
            <a:r>
              <a:rPr lang="it-IT" sz="2000" dirty="0"/>
              <a:t>degli </a:t>
            </a:r>
            <a:r>
              <a:rPr lang="it-IT" sz="2000" b="1" dirty="0"/>
              <a:t>effetti</a:t>
            </a:r>
            <a:r>
              <a:rPr lang="it-IT" sz="2000" dirty="0"/>
              <a:t> a breve e a lungo termine delle esperienze avverse infantili sul benessere e la salute mentale; </a:t>
            </a:r>
          </a:p>
          <a:p>
            <a:pPr marL="1115568" lvl="3" indent="-371475">
              <a:buFont typeface="Wingdings" panose="05000000000000000000" pitchFamily="2" charset="2"/>
              <a:buChar char="§"/>
            </a:pPr>
            <a:r>
              <a:rPr lang="it-IT" sz="2000" dirty="0"/>
              <a:t>dei </a:t>
            </a:r>
            <a:r>
              <a:rPr lang="it-IT" sz="2000" b="1" dirty="0"/>
              <a:t>segnali</a:t>
            </a:r>
            <a:r>
              <a:rPr lang="it-IT" sz="2000" dirty="0"/>
              <a:t> e dei sintomi del trauma nei minorenni, nelle famiglie, nel personale e in altre persone coinvolte nel sistema, che condivide la responsabilità dell’intervento;</a:t>
            </a:r>
          </a:p>
          <a:p>
            <a:pPr marL="1115568" lvl="3" indent="-371475">
              <a:buFont typeface="Wingdings" panose="05000000000000000000" pitchFamily="2" charset="2"/>
              <a:buChar char="§"/>
            </a:pPr>
            <a:r>
              <a:rPr lang="it-IT" sz="2000" dirty="0"/>
              <a:t>dei </a:t>
            </a:r>
            <a:r>
              <a:rPr lang="it-IT" sz="2000" b="1" dirty="0"/>
              <a:t>rischi di </a:t>
            </a:r>
            <a:r>
              <a:rPr lang="it-IT" sz="2000" b="1" dirty="0" err="1"/>
              <a:t>ri</a:t>
            </a:r>
            <a:r>
              <a:rPr lang="it-IT" sz="2000" b="1" dirty="0"/>
              <a:t>-traumatizzazione</a:t>
            </a:r>
            <a:r>
              <a:rPr lang="it-IT" sz="2000" dirty="0"/>
              <a:t>.</a:t>
            </a:r>
          </a:p>
          <a:p>
            <a:pPr marL="749808" lvl="1" indent="-371475">
              <a:buFont typeface="Wingdings" panose="05000000000000000000" pitchFamily="2" charset="2"/>
              <a:buChar char="§"/>
            </a:pPr>
            <a:endParaRPr lang="it-IT" sz="1900" b="1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29E690-A199-83D1-A223-4D9E3DB08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it-IT" sz="2800" i="1" dirty="0"/>
              <a:t>Il coordinamento nel lavoro multi-agenzia e interprofessionale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96BA7-5047-4BF8-B24A-67F60759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9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91465" cy="3892168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it-IT" sz="4800" i="1" dirty="0">
                <a:solidFill>
                  <a:srgbClr val="FFFFFF"/>
                </a:solidFill>
              </a:rPr>
              <a:t>Le aree di miglioramento</a:t>
            </a:r>
            <a:endParaRPr lang="it" sz="4800" i="1" dirty="0">
              <a:solidFill>
                <a:srgbClr val="FFFFFF"/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974" y="5225240"/>
            <a:ext cx="9489056" cy="1143000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rgbClr val="FFFFFF"/>
                </a:solidFill>
              </a:rPr>
              <a:t>L’intervento sul fenomeno della                                        </a:t>
            </a:r>
            <a:r>
              <a:rPr lang="it" dirty="0">
                <a:solidFill>
                  <a:srgbClr val="FFFFFF"/>
                </a:solidFill>
              </a:rPr>
              <a:t> violenza all’infanzia in italia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7C7CEA-86DA-5A9F-4CCE-22558B52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18" y="5410072"/>
            <a:ext cx="1669263" cy="8202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F72D2-B97E-4DD1-BA77-677D6B67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1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Aree di miglioramento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116" y="1128944"/>
            <a:ext cx="5928344" cy="38282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Superamento della rigidità </a:t>
            </a:r>
            <a:r>
              <a:rPr lang="it-IT" sz="2400" dirty="0"/>
              <a:t>nella collaborazione tra servizi pubblici e privati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Omogeneità dei codici di responsabilità etica e professionale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Riflessione sulla adeguatezza </a:t>
            </a:r>
            <a:r>
              <a:rPr lang="it-IT" sz="2400" i="1" dirty="0"/>
              <a:t>della</a:t>
            </a:r>
            <a:r>
              <a:rPr lang="it-IT" sz="2400" dirty="0"/>
              <a:t>, e gli spazi disponibili </a:t>
            </a:r>
            <a:r>
              <a:rPr lang="it-IT" sz="2400" i="1" dirty="0"/>
              <a:t>per l</a:t>
            </a:r>
            <a:r>
              <a:rPr lang="it-IT" sz="2400" dirty="0"/>
              <a:t>a collaborazione interprofessionale che orienti </a:t>
            </a:r>
            <a:r>
              <a:rPr lang="it-IT" sz="2400" b="1" dirty="0"/>
              <a:t>l’organizzazione dei servizi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it-IT" sz="2400" b="1" dirty="0"/>
              <a:t>vera connessione a rete </a:t>
            </a:r>
            <a:r>
              <a:rPr lang="it-IT" sz="2400" dirty="0"/>
              <a:t>di tutti gli attori che presidiano gli interventi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La rete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4FB2E-006A-4FA2-A335-F06D9350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B2A4D-EF42-DD28-2008-9DF27015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Aree di miglioramento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A0FBD-6C73-AB31-D6AD-87C03B874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rete che riguarda i minorenni stranieri spesso va ridisegnata con </a:t>
            </a:r>
            <a:r>
              <a:rPr lang="it-IT" b="1" dirty="0"/>
              <a:t>attori</a:t>
            </a:r>
            <a:r>
              <a:rPr lang="it-IT" dirty="0"/>
              <a:t> che sono </a:t>
            </a:r>
            <a:r>
              <a:rPr lang="it-IT" b="1" dirty="0"/>
              <a:t>specifici per la presa in carico del target </a:t>
            </a:r>
            <a:r>
              <a:rPr lang="it-IT" dirty="0"/>
              <a:t>ma che non sono sempre coerentemente coinvolti nella presa in carico:</a:t>
            </a: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it-IT" dirty="0"/>
              <a:t>nel caso, ad esempio, dei MSNA bisogna includere nella rete di intervento le </a:t>
            </a:r>
            <a:r>
              <a:rPr lang="it-IT" b="1" dirty="0"/>
              <a:t>Comunità </a:t>
            </a:r>
            <a:r>
              <a:rPr lang="it-IT" dirty="0"/>
              <a:t>che, pur trovandosi in prima linea nella gestione e nell’interazione con il minorenne, non vengono sempre adeguatamente coinvolte.</a:t>
            </a:r>
          </a:p>
          <a:p>
            <a:pPr marL="266700" indent="-266700" algn="just">
              <a:buFont typeface="Wingdings" panose="05000000000000000000" pitchFamily="2" charset="2"/>
              <a:buChar char="§"/>
            </a:pPr>
            <a:r>
              <a:rPr lang="it-IT" dirty="0"/>
              <a:t>Nel caso di conflitti familiari, il coinvolgimento di </a:t>
            </a:r>
            <a:r>
              <a:rPr lang="it-IT" b="1" dirty="0"/>
              <a:t>figure di riferimento della comunità </a:t>
            </a:r>
            <a:r>
              <a:rPr lang="it-IT" dirty="0"/>
              <a:t>con ruoli di accompagnamento spirituale e mediazioni dei conflitti potrebbe favorire soluzioni più vicine alla sensibilità dei singoli e rispondenti ai loro bisogni. </a:t>
            </a:r>
          </a:p>
          <a:p>
            <a:pPr marL="266700" indent="-266700" algn="just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EAF9F-2281-8264-971D-FDAB3253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La rete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0677-999A-4E01-9E99-59BC1E2B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0464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60_TF56160789" id="{FC8F2F77-34E6-4881-95B5-684C0DB1B352}" vid="{E8CAFA2A-74B5-4F8A-862E-91B15D2EA6BF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908b1-f277-4340-90a9-4611d0b0f078" xsi:nil="true"/>
    <lcf76f155ced4ddcb4097134ff3c332f xmlns="40cf82be-f886-41c4-975d-89af666494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979E6EAB44E4B9079B98D56A72CB9" ma:contentTypeVersion="12" ma:contentTypeDescription="Create a new document." ma:contentTypeScope="" ma:versionID="2f79d152154ef6ed4a855f3ac1761218">
  <xsd:schema xmlns:xsd="http://www.w3.org/2001/XMLSchema" xmlns:xs="http://www.w3.org/2001/XMLSchema" xmlns:p="http://schemas.microsoft.com/office/2006/metadata/properties" xmlns:ns2="40cf82be-f886-41c4-975d-89af666494cc" xmlns:ns3="50c908b1-f277-4340-90a9-4611d0b0f078" xmlns:ns4="4fbdbc15-afa5-4a33-a0c9-406ef9138132" targetNamespace="http://schemas.microsoft.com/office/2006/metadata/properties" ma:root="true" ma:fieldsID="da4f942749fb04ec32e035d9715a2dad" ns2:_="" ns3:_="" ns4:_="">
    <xsd:import namespace="40cf82be-f886-41c4-975d-89af666494cc"/>
    <xsd:import namespace="50c908b1-f277-4340-90a9-4611d0b0f078"/>
    <xsd:import namespace="4fbdbc15-afa5-4a33-a0c9-406ef9138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f82be-f886-41c4-975d-89af66649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2ce2bd-e509-4756-8715-93dc90efc952}" ma:internalName="TaxCatchAll" ma:showField="CatchAllData" ma:web="4fbdbc15-afa5-4a33-a0c9-406ef9138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dbc15-afa5-4a33-a0c9-406ef9138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D837CE-57EB-4277-B1E8-991DA8AA16B1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www.w3.org/XML/1998/namespace"/>
    <ds:schemaRef ds:uri="4fbdbc15-afa5-4a33-a0c9-406ef9138132"/>
    <ds:schemaRef ds:uri="50c908b1-f277-4340-90a9-4611d0b0f078"/>
    <ds:schemaRef ds:uri="http://schemas.microsoft.com/office/2006/documentManagement/types"/>
    <ds:schemaRef ds:uri="40cf82be-f886-41c4-975d-89af666494cc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54F793-B6F0-4942-ACD0-BDF875A37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cf82be-f886-41c4-975d-89af666494cc"/>
    <ds:schemaRef ds:uri="50c908b1-f277-4340-90a9-4611d0b0f078"/>
    <ds:schemaRef ds:uri="4fbdbc15-afa5-4a33-a0c9-406ef9138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0931E3-0A39-4D7B-A274-C25A2491A857}">
  <ds:schemaRefs>
    <ds:schemaRef ds:uri="http://schemas.microsoft.com/sharepoint/v3/contenttype/forms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1678632</vt:lpwstr>
  </property>
  <property fmtid="{D5CDD505-2E9C-101B-9397-08002B2CF9AE}" pid="4" name="OptimizationTime">
    <vt:lpwstr>20230620_1550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1215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Courier New</vt:lpstr>
      <vt:lpstr>Franklin Gothic Book</vt:lpstr>
      <vt:lpstr>Segoe UI Light</vt:lpstr>
      <vt:lpstr>Segoe UI Semibold</vt:lpstr>
      <vt:lpstr>Times New Roman</vt:lpstr>
      <vt:lpstr>Titillium Web</vt:lpstr>
      <vt:lpstr>Wingdings</vt:lpstr>
      <vt:lpstr>1_RetrospectVTI</vt:lpstr>
      <vt:lpstr>3_Office Theme</vt:lpstr>
      <vt:lpstr>La presa in carico dei minorenni stranieri che hanno subito violenza e sono stati esposti a traumi</vt:lpstr>
      <vt:lpstr>Premessa</vt:lpstr>
      <vt:lpstr>Premessa</vt:lpstr>
      <vt:lpstr>Il tema della presa in carico dei minorenni stranieri vittime di violenza, abuso e maltrattamento presenta nel nostro Paese difficoltà non dissimili da quelle che si pongono per i minorenni italiani.</vt:lpstr>
      <vt:lpstr>Elementi di complessità 1</vt:lpstr>
      <vt:lpstr>Elementi di complessità 2</vt:lpstr>
      <vt:lpstr>Le aree di miglioramento</vt:lpstr>
      <vt:lpstr>Aree di miglioramento </vt:lpstr>
      <vt:lpstr>Aree di miglioramento </vt:lpstr>
      <vt:lpstr>Aree di miglioramento </vt:lpstr>
      <vt:lpstr>Anche in virtù dei progetti realizzati con fondi FAMI e Europei che hanno realizzato attività di Capacity building nel periodo 2021-2023, ci sembra si siano consolidate prassi di lavoro efficaci e adeguate.</vt:lpstr>
      <vt:lpstr>Punti di convergenza</vt:lpstr>
      <vt:lpstr>Punti di convergenza</vt:lpstr>
      <vt:lpstr>Punti di convergenza</vt:lpstr>
      <vt:lpstr>Punti di convergenza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Alessandro Inneo</dc:creator>
  <cp:lastModifiedBy>Lucrezia Tuccillo</cp:lastModifiedBy>
  <cp:revision>36</cp:revision>
  <dcterms:created xsi:type="dcterms:W3CDTF">2023-06-07T09:09:23Z</dcterms:created>
  <dcterms:modified xsi:type="dcterms:W3CDTF">2023-06-20T13:43:45Z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0x010100ADD979E6EAB44E4B9079B98D56A72CB9</vt:lpwstr>
  </property>
  <property fmtid="{D5CDD505-2E9C-101B-9397-08002B2CF9AE}" pid="3" name="MediaServiceImageTags">
    <vt:lpwstr/>
  </property>
</Properties>
</file>